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70" r:id="rId1"/>
    <p:sldMasterId id="2147483671" r:id="rId2"/>
  </p:sldMasterIdLst>
  <p:notesMasterIdLst>
    <p:notesMasterId r:id="rId28"/>
  </p:notesMasterIdLst>
  <p:sldIdLst>
    <p:sldId id="256" r:id="rId3"/>
    <p:sldId id="2147375846" r:id="rId4"/>
    <p:sldId id="258" r:id="rId5"/>
    <p:sldId id="2147375828" r:id="rId6"/>
    <p:sldId id="2147375829" r:id="rId7"/>
    <p:sldId id="2147375830" r:id="rId8"/>
    <p:sldId id="2147375834" r:id="rId9"/>
    <p:sldId id="2147375833" r:id="rId10"/>
    <p:sldId id="2147375835" r:id="rId11"/>
    <p:sldId id="2147375832" r:id="rId12"/>
    <p:sldId id="2147375838" r:id="rId13"/>
    <p:sldId id="2147375839" r:id="rId14"/>
    <p:sldId id="2147375837" r:id="rId15"/>
    <p:sldId id="2147375836" r:id="rId16"/>
    <p:sldId id="2147375841" r:id="rId17"/>
    <p:sldId id="2147375840" r:id="rId18"/>
    <p:sldId id="2147375831" r:id="rId19"/>
    <p:sldId id="2147375843" r:id="rId20"/>
    <p:sldId id="2147375845" r:id="rId21"/>
    <p:sldId id="2147375844" r:id="rId22"/>
    <p:sldId id="2147375852" r:id="rId23"/>
    <p:sldId id="2147375853" r:id="rId24"/>
    <p:sldId id="2147375854" r:id="rId25"/>
    <p:sldId id="2147375855" r:id="rId26"/>
    <p:sldId id="263" r:id="rId27"/>
  </p:sldIdLst>
  <p:sldSz cx="9144000" cy="5143500" type="screen16x9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Estilo medio 1 - Énfasis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21" autoAdjust="0"/>
    <p:restoredTop sz="94674"/>
  </p:normalViewPr>
  <p:slideViewPr>
    <p:cSldViewPr snapToGrid="0">
      <p:cViewPr varScale="1">
        <p:scale>
          <a:sx n="133" d="100"/>
          <a:sy n="133" d="100"/>
        </p:scale>
        <p:origin x="210" y="15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c5ada25ca5_1_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7" name="Google Shape;97;g3c5ada25ca5_1_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C0007101-09B4-0AE2-AE18-69880495F8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4F4C2EEF-F6E9-A3AC-1A61-DFB832AE27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CFA1A24D-427E-F839-57E2-27D035D3C8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6906955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0821575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FF8B0BEF-7577-970D-56CE-8079B018F1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B84CD0E6-0B05-24B1-AE69-766DD28A9DB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01BDDA7F-7F2E-B58A-2D86-2871DF0BD04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3428118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C8BEEF45-2C22-D0CF-43A4-1CDACF12D2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6BF74A62-33BA-ADDD-64EE-B481E18361C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CC812C07-C450-F278-1B52-4EE09298784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6002655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B7CA3ADD-2E40-F4D9-9F98-7487C7C8F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D9473081-B0D2-BD4A-3F25-41FAADCFAA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BA347888-5514-11FE-CAE1-2FB73FB9A89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7316083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D7F4584-08B7-9F3A-EFBA-6B570F8AAA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48B3F184-BBF0-14BD-B679-C8696CB2460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33DD8FBD-4922-79DC-D50F-48C8ABB4634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09670521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B211CF7-4B1A-9A1C-8BAD-6139E42231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C5132B5F-5B01-C7F3-8C1A-E2D0A4C8D6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5389C8AC-DCF7-637F-0930-DF099BF9108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5102878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4E63B72B-6E19-2D5D-9875-47D1986BCD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6262BD5D-1324-BF27-C16E-3B35141C6BD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2B97BEF7-DA1C-314B-314B-1CFDEE82882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5863236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9485B698-273D-0F8E-FF41-D1B3FB7B38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AAB55D60-47AF-750B-C11A-5FA7289B665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6442F555-B171-7B0E-1E3C-C292425B83D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23921736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763E9AA4-4FEE-9737-B3A4-396BE6A04B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5C0BC25D-327F-01FE-0A86-CB19F7B57D2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BE81B278-5138-1CE0-3BBE-30482CE3472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8656934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3458CEE0-3A73-4FE6-9708-795E4B1AD5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77BEC08F-B148-AA0A-DD8F-3AD8602E382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E5D2F2DF-FAE5-5E06-9BAD-F798BD71F5E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7663635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88B0E9F-0681-C7E7-91CA-2753713EA8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1F933283-E029-18A2-29D2-92DA81A9D312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757FF824-A60F-C76C-0558-343B6D62E41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4409168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2601C27-6C2E-6C99-480F-6F094A0B85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3AD8921C-6E0D-39EE-2466-865EA8A7A1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A69FEBFE-BE0F-7C59-F6CC-02D19817D3A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2575521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4650C6D6-B4EC-08DC-F2AC-650EA6D1CD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0D06BB4B-762B-6C3E-0188-DBD34E8062C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6DD0CD7D-4133-CB15-1CB1-C2450ECC0F8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24432945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EA83C724-93CA-0141-D16A-C6543F122D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2C50204C-FFFD-ACB1-0D5F-89A4D65525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2D83B65D-CAE9-2DCB-3D23-90640B76DDA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408245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D6C22CCD-D358-89D6-549F-DA19B67EC5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964CB72F-D1BF-ED7B-B69D-5953B9246FB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D1FD9C50-6310-7BAB-9755-6EA648EFFBD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63994342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989B3D2E-688C-B24F-44C5-D7EE82482F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0744202D-79DB-BC46-670F-F1868B0E396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F5C80E65-DB85-9401-A09C-B9BD8115B91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42115757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2321AC6E-4FB6-1329-72B3-7FE1EB1087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212DFF02-7C7E-C334-C8E1-28B185329AD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BD669173-9FCA-2605-E95B-98CDD307E53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106207831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8701251B-1532-21AA-4FE8-A0A8C83DD6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25A98F96-4BD7-4131-AF93-4F9BCB73DDE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088EEA18-CA94-588B-6954-80B27AF7C5D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54722406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0FBBD8EF-022B-76C7-7EFE-2F3707237E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25DAA005-DB56-C740-B769-2F3E5D7E16B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337660AD-363E-85F7-0D59-F13C6E8184D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4833808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1">
          <a:extLst>
            <a:ext uri="{FF2B5EF4-FFF2-40B4-BE49-F238E27FC236}">
              <a16:creationId xmlns:a16="http://schemas.microsoft.com/office/drawing/2014/main" id="{AE21C552-0CE8-FE29-0AF0-EA8F4CA120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c5ada25ca5_1_60:notes">
            <a:extLst>
              <a:ext uri="{FF2B5EF4-FFF2-40B4-BE49-F238E27FC236}">
                <a16:creationId xmlns:a16="http://schemas.microsoft.com/office/drawing/2014/main" id="{9A9B263E-A11E-0B49-EA90-6AE62DDC9D7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3" name="Google Shape;113;g3c5ada25ca5_1_60:notes">
            <a:extLst>
              <a:ext uri="{FF2B5EF4-FFF2-40B4-BE49-F238E27FC236}">
                <a16:creationId xmlns:a16="http://schemas.microsoft.com/office/drawing/2014/main" id="{17BFF392-197D-676E-F8AC-66EEE31F543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72365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3c5ada25ca5_1_9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g3c5ada25ca5_1_9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subTitle" idx="1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16"/>
          <p:cNvSpPr txBox="1">
            <a:spLocks noGrp="1"/>
          </p:cNvSpPr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64" name="Google Shape;64;p1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7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8" name="Google Shape;68;p17"/>
          <p:cNvSpPr txBox="1">
            <a:spLocks noGrp="1"/>
          </p:cNvSpPr>
          <p:nvPr>
            <p:ph type="body" idx="2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69" name="Google Shape;69;p1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75" name="Google Shape;75;p19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76" name="Google Shape;76;p1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>
            <a:spLocks noGrp="1"/>
          </p:cNvSpPr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2" name="Google Shape;82;p21"/>
          <p:cNvSpPr txBox="1">
            <a:spLocks noGrp="1"/>
          </p:cNvSpPr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83" name="Google Shape;83;p21"/>
          <p:cNvSpPr txBox="1">
            <a:spLocks noGrp="1"/>
          </p:cNvSpPr>
          <p:nvPr>
            <p:ph type="subTitle" idx="1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84" name="Google Shape;84;p21"/>
          <p:cNvSpPr txBox="1">
            <a:spLocks noGrp="1"/>
          </p:cNvSpPr>
          <p:nvPr>
            <p:ph type="body" idx="2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3429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85" name="Google Shape;85;p2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>
            <a:spLocks noGrp="1"/>
          </p:cNvSpPr>
          <p:nvPr>
            <p:ph type="body" idx="1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88" name="Google Shape;88;p2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>
            <a:spLocks noGrp="1"/>
          </p:cNvSpPr>
          <p:nvPr>
            <p:ph type="title" hasCustomPrompt="1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>
            <a:spLocks noGrp="1"/>
          </p:cNvSpPr>
          <p:nvPr>
            <p:ph type="body" idx="1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92" name="Google Shape;92;p2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marL="914400" lvl="1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marL="1371600" lvl="2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marL="1828800" lvl="3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marL="2286000" lvl="4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marL="2743200" lvl="5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marL="3200400" lvl="6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marL="3657600" lvl="7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marL="4114800" lvl="8" indent="-3175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imple-light-2">
    <p:bg>
      <p:bgPr>
        <a:solidFill>
          <a:schemeClr val="lt1"/>
        </a:solidFill>
        <a:effectLst/>
      </p:bgPr>
    </p:bg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rm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rm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419"/>
              <a:t>‹Nº›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22.png"/><Relationship Id="rId4" Type="http://schemas.openxmlformats.org/officeDocument/2006/relationships/hyperlink" Target="https://estadisticas.ssosorno.cl/lista_espera/le_sso.php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25" title="Primer Fondo PPT-2 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850" y="0"/>
            <a:ext cx="9140300" cy="514350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5"/>
          <p:cNvSpPr txBox="1"/>
          <p:nvPr/>
        </p:nvSpPr>
        <p:spPr>
          <a:xfrm>
            <a:off x="625633" y="1297243"/>
            <a:ext cx="7886700" cy="11496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3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REGISTRO Y GESTIÓN DE </a:t>
            </a:r>
          </a:p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s-419" sz="3000" b="1" dirty="0">
                <a:solidFill>
                  <a:srgbClr val="FFFFFF"/>
                </a:solidFill>
                <a:latin typeface="Verdana"/>
                <a:ea typeface="Verdana"/>
                <a:cs typeface="Verdana"/>
                <a:sym typeface="Verdana"/>
              </a:rPr>
              <a:t>TIEMPOS DE ESPERA</a:t>
            </a:r>
            <a:endParaRPr sz="11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1" name="Google Shape;101;p25"/>
          <p:cNvSpPr txBox="1"/>
          <p:nvPr/>
        </p:nvSpPr>
        <p:spPr>
          <a:xfrm>
            <a:off x="2159083" y="2522137"/>
            <a:ext cx="4819800" cy="259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/>
          <a:p>
            <a:pPr lvl="0" algn="ctr">
              <a:lnSpc>
                <a:spcPct val="90000"/>
              </a:lnSpc>
              <a:buSzPts val="1100"/>
            </a:pPr>
            <a:r>
              <a:rPr lang="es-CL" sz="1100" dirty="0">
                <a:solidFill>
                  <a:srgbClr val="FFFFFF"/>
                </a:solidFill>
                <a:latin typeface="Verdana"/>
                <a:ea typeface="Verdana"/>
              </a:rPr>
              <a:t>Comité de Lista de Espera 13 de octubre de 2026</a:t>
            </a:r>
            <a:endParaRPr sz="1100" dirty="0">
              <a:solidFill>
                <a:srgbClr val="FFFFFF"/>
              </a:solidFill>
              <a:latin typeface="Verdana"/>
              <a:ea typeface="Verdana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B55B038-CF27-2E49-945B-9B4B5AF2095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7519" y="3104393"/>
            <a:ext cx="3122929" cy="138158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A56368C1-B313-0B2D-9DD7-F2880C9587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2CFD6F64-F9F1-4657-2645-3EA6F39C9FAB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58F85165-491C-3B3E-1ADA-6C7547F585EF}"/>
              </a:ext>
            </a:extLst>
          </p:cNvPr>
          <p:cNvSpPr txBox="1"/>
          <p:nvPr/>
        </p:nvSpPr>
        <p:spPr>
          <a:xfrm>
            <a:off x="306518" y="4884167"/>
            <a:ext cx="2422458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SIGTE, corte 08-10-2026</a:t>
            </a:r>
            <a:endParaRPr lang="es-CL" sz="9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DA84055B-50DF-EECF-D2C4-7910E4A3B2D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7093"/>
          <a:stretch>
            <a:fillRect/>
          </a:stretch>
        </p:blipFill>
        <p:spPr>
          <a:xfrm>
            <a:off x="193962" y="436417"/>
            <a:ext cx="8677967" cy="42187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884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7"/>
          <p:cNvSpPr txBox="1"/>
          <p:nvPr/>
        </p:nvSpPr>
        <p:spPr>
          <a:xfrm>
            <a:off x="628650" y="194000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85000" lnSpcReduction="10000"/>
          </a:bodyPr>
          <a:lstStyle/>
          <a:p>
            <a:pPr algn="ctr"/>
            <a:r>
              <a:rPr lang="es-ES_tradnl" sz="2400" b="1" dirty="0">
                <a:solidFill>
                  <a:srgbClr val="002060"/>
                </a:solidFill>
              </a:rPr>
              <a:t>Lista de espera consulta nueva de especialidades médicas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FF940C6-7FA7-BBB0-A5D9-0A96E21A042E}"/>
              </a:ext>
            </a:extLst>
          </p:cNvPr>
          <p:cNvSpPr txBox="1"/>
          <p:nvPr/>
        </p:nvSpPr>
        <p:spPr>
          <a:xfrm>
            <a:off x="2074773" y="2404587"/>
            <a:ext cx="481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LE no considera los errores y justificaciones SIGTE</a:t>
            </a:r>
            <a:endParaRPr lang="es-CL" dirty="0"/>
          </a:p>
        </p:txBody>
      </p:sp>
    </p:spTree>
    <p:extLst>
      <p:ext uri="{BB962C8B-B14F-4D97-AF65-F5344CB8AC3E}">
        <p14:creationId xmlns:p14="http://schemas.microsoft.com/office/powerpoint/2010/main" val="78079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B8014247-AAC5-0E2D-61E8-A7E1E3646A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E115BB03-0ECC-8617-EDF3-AC5E2890E594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Título 1">
            <a:extLst>
              <a:ext uri="{FF2B5EF4-FFF2-40B4-BE49-F238E27FC236}">
                <a16:creationId xmlns:a16="http://schemas.microsoft.com/office/drawing/2014/main" id="{04CB8C15-DDD7-4E83-B8FB-8828EF71723B}"/>
              </a:ext>
            </a:extLst>
          </p:cNvPr>
          <p:cNvSpPr txBox="1">
            <a:spLocks/>
          </p:cNvSpPr>
          <p:nvPr/>
        </p:nvSpPr>
        <p:spPr>
          <a:xfrm>
            <a:off x="750066" y="545640"/>
            <a:ext cx="7106896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Consultas Médicas según Establecimiento de Destino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37E0EBD1-066F-0F42-5621-C741C93AE45C}"/>
              </a:ext>
            </a:extLst>
          </p:cNvPr>
          <p:cNvSpPr txBox="1"/>
          <p:nvPr/>
        </p:nvSpPr>
        <p:spPr>
          <a:xfrm>
            <a:off x="669108" y="4518810"/>
            <a:ext cx="3789820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>
                <a:solidFill>
                  <a:srgbClr val="00B050"/>
                </a:solidFill>
              </a:rPr>
              <a:t>Los casos 2019, 2022 y 2023 son Traslados Coordinados</a:t>
            </a:r>
            <a:endParaRPr lang="es-CL" sz="1100" dirty="0">
              <a:solidFill>
                <a:srgbClr val="00B05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F690739-D8C1-FF47-C49B-E27E52CBD1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4948" y="1088314"/>
            <a:ext cx="6049219" cy="3258005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CF15DA-8087-F244-46D5-50344F3F32F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928"/>
          <a:stretch>
            <a:fillRect/>
          </a:stretch>
        </p:blipFill>
        <p:spPr>
          <a:xfrm>
            <a:off x="6546271" y="943605"/>
            <a:ext cx="1866792" cy="3353268"/>
          </a:xfrm>
          <a:prstGeom prst="rect">
            <a:avLst/>
          </a:prstGeom>
        </p:spPr>
      </p:pic>
      <p:sp>
        <p:nvSpPr>
          <p:cNvPr id="11" name="Rectángulo 10">
            <a:extLst>
              <a:ext uri="{FF2B5EF4-FFF2-40B4-BE49-F238E27FC236}">
                <a16:creationId xmlns:a16="http://schemas.microsoft.com/office/drawing/2014/main" id="{C26CF76D-0A98-9DDB-B6CD-5873C6817AF8}"/>
              </a:ext>
            </a:extLst>
          </p:cNvPr>
          <p:cNvSpPr/>
          <p:nvPr/>
        </p:nvSpPr>
        <p:spPr>
          <a:xfrm>
            <a:off x="3595254" y="1088313"/>
            <a:ext cx="1496291" cy="3258005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1559386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C79E8271-77DB-AE4E-3879-E59D075EE5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7C9F8F61-6C0E-E323-DDBF-C6A3A94C439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624BA2C1-E21A-F636-DB1C-0307C9270C70}"/>
              </a:ext>
            </a:extLst>
          </p:cNvPr>
          <p:cNvSpPr txBox="1">
            <a:spLocks/>
          </p:cNvSpPr>
          <p:nvPr/>
        </p:nvSpPr>
        <p:spPr>
          <a:xfrm>
            <a:off x="133282" y="514722"/>
            <a:ext cx="7638872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Consultas Médicas según Especialidad y Año de Ingreso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FE2D3CD-17E6-B9FC-407D-0EB9C4AC8728}"/>
              </a:ext>
            </a:extLst>
          </p:cNvPr>
          <p:cNvSpPr/>
          <p:nvPr/>
        </p:nvSpPr>
        <p:spPr>
          <a:xfrm>
            <a:off x="197308" y="1332509"/>
            <a:ext cx="2975383" cy="136074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C79A6F4D-43AD-E3B9-BAE2-9A743E122D3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39623"/>
          <a:stretch>
            <a:fillRect/>
          </a:stretch>
        </p:blipFill>
        <p:spPr>
          <a:xfrm>
            <a:off x="148819" y="1251732"/>
            <a:ext cx="4429169" cy="2828432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00CB2689-F338-C1C1-1A3D-0D7274D7097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9833"/>
          <a:stretch>
            <a:fillRect/>
          </a:stretch>
        </p:blipFill>
        <p:spPr>
          <a:xfrm>
            <a:off x="4698235" y="1422744"/>
            <a:ext cx="4331581" cy="2747480"/>
          </a:xfrm>
          <a:prstGeom prst="rect">
            <a:avLst/>
          </a:prstGeom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id="{DA19006D-F78A-6319-B5FE-A1777D961558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" b="96503"/>
          <a:stretch>
            <a:fillRect/>
          </a:stretch>
        </p:blipFill>
        <p:spPr>
          <a:xfrm>
            <a:off x="4698235" y="1226055"/>
            <a:ext cx="4445765" cy="186122"/>
          </a:xfrm>
          <a:prstGeom prst="rect">
            <a:avLst/>
          </a:prstGeom>
        </p:spPr>
      </p:pic>
      <p:sp>
        <p:nvSpPr>
          <p:cNvPr id="17" name="CuadroTexto 16">
            <a:extLst>
              <a:ext uri="{FF2B5EF4-FFF2-40B4-BE49-F238E27FC236}">
                <a16:creationId xmlns:a16="http://schemas.microsoft.com/office/drawing/2014/main" id="{DB09EEF5-2296-26B9-D16D-335CD89DC94B}"/>
              </a:ext>
            </a:extLst>
          </p:cNvPr>
          <p:cNvSpPr txBox="1"/>
          <p:nvPr/>
        </p:nvSpPr>
        <p:spPr>
          <a:xfrm>
            <a:off x="4703621" y="1146219"/>
            <a:ext cx="935181" cy="2377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900" dirty="0"/>
              <a:t>Especialidad</a:t>
            </a: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433420F-D2EA-7938-C50F-537005FAF064}"/>
              </a:ext>
            </a:extLst>
          </p:cNvPr>
          <p:cNvSpPr txBox="1"/>
          <p:nvPr/>
        </p:nvSpPr>
        <p:spPr>
          <a:xfrm>
            <a:off x="133282" y="1151535"/>
            <a:ext cx="935181" cy="237746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L" sz="900" dirty="0"/>
              <a:t>Especialidad</a:t>
            </a:r>
          </a:p>
        </p:txBody>
      </p:sp>
      <p:sp>
        <p:nvSpPr>
          <p:cNvPr id="19" name="Rectángulo 18">
            <a:extLst>
              <a:ext uri="{FF2B5EF4-FFF2-40B4-BE49-F238E27FC236}">
                <a16:creationId xmlns:a16="http://schemas.microsoft.com/office/drawing/2014/main" id="{2F9D710F-F779-FCDE-9867-A5DF461036D7}"/>
              </a:ext>
            </a:extLst>
          </p:cNvPr>
          <p:cNvSpPr/>
          <p:nvPr/>
        </p:nvSpPr>
        <p:spPr>
          <a:xfrm>
            <a:off x="2666999" y="1205962"/>
            <a:ext cx="713511" cy="1031548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21" name="Rectángulo 20">
            <a:extLst>
              <a:ext uri="{FF2B5EF4-FFF2-40B4-BE49-F238E27FC236}">
                <a16:creationId xmlns:a16="http://schemas.microsoft.com/office/drawing/2014/main" id="{ED136DE7-0162-B3F7-3FE0-58F02C4AB0F4}"/>
              </a:ext>
            </a:extLst>
          </p:cNvPr>
          <p:cNvSpPr/>
          <p:nvPr/>
        </p:nvSpPr>
        <p:spPr>
          <a:xfrm>
            <a:off x="3409901" y="1205967"/>
            <a:ext cx="261556" cy="2437777"/>
          </a:xfrm>
          <a:prstGeom prst="rect">
            <a:avLst/>
          </a:prstGeom>
          <a:noFill/>
          <a:ln w="127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23" name="CuadroTexto 22">
            <a:extLst>
              <a:ext uri="{FF2B5EF4-FFF2-40B4-BE49-F238E27FC236}">
                <a16:creationId xmlns:a16="http://schemas.microsoft.com/office/drawing/2014/main" id="{D42BED0B-01A5-AA90-091D-6C245A3AA267}"/>
              </a:ext>
            </a:extLst>
          </p:cNvPr>
          <p:cNvSpPr txBox="1"/>
          <p:nvPr/>
        </p:nvSpPr>
        <p:spPr>
          <a:xfrm>
            <a:off x="368863" y="4912669"/>
            <a:ext cx="3012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</p:spTree>
    <p:extLst>
      <p:ext uri="{BB962C8B-B14F-4D97-AF65-F5344CB8AC3E}">
        <p14:creationId xmlns:p14="http://schemas.microsoft.com/office/powerpoint/2010/main" val="1792624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A0C0A29A-B82B-D8BB-06CE-74E3171DF5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5902D188-6DC7-E035-494C-C98845CEC01F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399B9277-5704-8D62-9263-3D972644D21A}"/>
              </a:ext>
            </a:extLst>
          </p:cNvPr>
          <p:cNvSpPr txBox="1"/>
          <p:nvPr/>
        </p:nvSpPr>
        <p:spPr>
          <a:xfrm>
            <a:off x="2074773" y="2404587"/>
            <a:ext cx="4814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LE no considera los errores y justificaciones SIGTE</a:t>
            </a:r>
            <a:endParaRPr lang="es-CL" dirty="0"/>
          </a:p>
        </p:txBody>
      </p:sp>
      <p:sp>
        <p:nvSpPr>
          <p:cNvPr id="2" name="Google Shape;118;p27">
            <a:extLst>
              <a:ext uri="{FF2B5EF4-FFF2-40B4-BE49-F238E27FC236}">
                <a16:creationId xmlns:a16="http://schemas.microsoft.com/office/drawing/2014/main" id="{459515AA-F6B2-47EA-F49E-481B738ADC13}"/>
              </a:ext>
            </a:extLst>
          </p:cNvPr>
          <p:cNvSpPr txBox="1"/>
          <p:nvPr/>
        </p:nvSpPr>
        <p:spPr>
          <a:xfrm>
            <a:off x="628650" y="194000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77500" lnSpcReduction="20000"/>
          </a:bodyPr>
          <a:lstStyle/>
          <a:p>
            <a:pPr algn="ctr"/>
            <a:r>
              <a:rPr lang="es-ES_tradnl" sz="2400" b="1" dirty="0">
                <a:solidFill>
                  <a:srgbClr val="002060"/>
                </a:solidFill>
              </a:rPr>
              <a:t>Lista de espera consulta nueva de especialidades odontológicas</a:t>
            </a:r>
          </a:p>
        </p:txBody>
      </p:sp>
    </p:spTree>
    <p:extLst>
      <p:ext uri="{BB962C8B-B14F-4D97-AF65-F5344CB8AC3E}">
        <p14:creationId xmlns:p14="http://schemas.microsoft.com/office/powerpoint/2010/main" val="246302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7C1B7CA-44EC-ED9A-A3B8-00F1587202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F5553669-1356-E2A7-8F1E-26ED27B6A74A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13854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E5AF1095-CEE4-B065-4830-46C19F4D3C3F}"/>
              </a:ext>
            </a:extLst>
          </p:cNvPr>
          <p:cNvSpPr txBox="1">
            <a:spLocks/>
          </p:cNvSpPr>
          <p:nvPr/>
        </p:nvSpPr>
        <p:spPr>
          <a:xfrm>
            <a:off x="443346" y="776873"/>
            <a:ext cx="7709373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Consultas Odontológicas según Establecimiento de Destino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B22F3024-06E5-0BB7-ACFD-69631727CAC4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4D3D6324-3942-36F3-4376-DB8389F05731}"/>
              </a:ext>
            </a:extLst>
          </p:cNvPr>
          <p:cNvSpPr/>
          <p:nvPr/>
        </p:nvSpPr>
        <p:spPr>
          <a:xfrm>
            <a:off x="5140035" y="1619571"/>
            <a:ext cx="561775" cy="13304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4C5D8334-1DE2-65E4-50DF-FD8151D8FD4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64773"/>
          <a:stretch>
            <a:fillRect/>
          </a:stretch>
        </p:blipFill>
        <p:spPr>
          <a:xfrm>
            <a:off x="744680" y="1546233"/>
            <a:ext cx="4825683" cy="157335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2316F74-01E2-A001-AAD4-70115B77B640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076"/>
          <a:stretch>
            <a:fillRect/>
          </a:stretch>
        </p:blipFill>
        <p:spPr>
          <a:xfrm>
            <a:off x="5528799" y="1575260"/>
            <a:ext cx="2044430" cy="1573358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81EDC986-694F-1822-4EF9-48209E57E195}"/>
              </a:ext>
            </a:extLst>
          </p:cNvPr>
          <p:cNvSpPr/>
          <p:nvPr/>
        </p:nvSpPr>
        <p:spPr>
          <a:xfrm>
            <a:off x="3650665" y="1747499"/>
            <a:ext cx="436419" cy="141133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33084687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1F1EBB8-D690-0711-B768-BE6DA987A1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B87A7CAC-1D0F-DF8D-9D4E-C32831F5D72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AB61A57-6AFF-0BD0-B5BD-FAC7B474321D}"/>
              </a:ext>
            </a:extLst>
          </p:cNvPr>
          <p:cNvSpPr txBox="1">
            <a:spLocks/>
          </p:cNvSpPr>
          <p:nvPr/>
        </p:nvSpPr>
        <p:spPr>
          <a:xfrm>
            <a:off x="507408" y="669796"/>
            <a:ext cx="8018092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Consultas Odontológicas según Especialidad y Año de Ingreso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9FB554B-D7C4-DB86-F01E-4C5500B8584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56970"/>
          <a:stretch>
            <a:fillRect/>
          </a:stretch>
        </p:blipFill>
        <p:spPr>
          <a:xfrm>
            <a:off x="678874" y="1183030"/>
            <a:ext cx="5231255" cy="2954647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50FF3A69-ABAC-FE6A-33B2-70D67DFC27C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3864"/>
          <a:stretch>
            <a:fillRect/>
          </a:stretch>
        </p:blipFill>
        <p:spPr>
          <a:xfrm>
            <a:off x="5757730" y="1176562"/>
            <a:ext cx="1961721" cy="2954647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96C951B0-5ECE-4BC3-4320-08270E8BDCA4}"/>
              </a:ext>
            </a:extLst>
          </p:cNvPr>
          <p:cNvSpPr/>
          <p:nvPr/>
        </p:nvSpPr>
        <p:spPr>
          <a:xfrm>
            <a:off x="3920839" y="1420093"/>
            <a:ext cx="443345" cy="267602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D86F221E-FBBF-E8AF-5B0C-C3912A9D1597}"/>
              </a:ext>
            </a:extLst>
          </p:cNvPr>
          <p:cNvSpPr/>
          <p:nvPr/>
        </p:nvSpPr>
        <p:spPr>
          <a:xfrm>
            <a:off x="718313" y="1870364"/>
            <a:ext cx="3645871" cy="242455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E62640D5-C21B-B2C4-A40F-C96AB67567D0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</p:spTree>
    <p:extLst>
      <p:ext uri="{BB962C8B-B14F-4D97-AF65-F5344CB8AC3E}">
        <p14:creationId xmlns:p14="http://schemas.microsoft.com/office/powerpoint/2010/main" val="7056318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5C710C1-C9DA-ECA6-6589-1297D39AED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0BD4AAD7-E059-8487-6699-3D4BA408028D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24A4472-7BFF-DC8C-CA4B-42AF2A24F905}"/>
              </a:ext>
            </a:extLst>
          </p:cNvPr>
          <p:cNvSpPr txBox="1"/>
          <p:nvPr/>
        </p:nvSpPr>
        <p:spPr>
          <a:xfrm>
            <a:off x="1821595" y="2404587"/>
            <a:ext cx="5320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LE no considera los errores y justificaciones SIGTE, ni causal 3</a:t>
            </a:r>
            <a:endParaRPr lang="es-CL" dirty="0"/>
          </a:p>
        </p:txBody>
      </p:sp>
      <p:sp>
        <p:nvSpPr>
          <p:cNvPr id="2" name="Google Shape;118;p27">
            <a:extLst>
              <a:ext uri="{FF2B5EF4-FFF2-40B4-BE49-F238E27FC236}">
                <a16:creationId xmlns:a16="http://schemas.microsoft.com/office/drawing/2014/main" id="{B5C9DB55-490E-0124-19D2-710453BE6628}"/>
              </a:ext>
            </a:extLst>
          </p:cNvPr>
          <p:cNvSpPr txBox="1"/>
          <p:nvPr/>
        </p:nvSpPr>
        <p:spPr>
          <a:xfrm>
            <a:off x="628650" y="194000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algn="ctr"/>
            <a:r>
              <a:rPr lang="es-ES_tradnl" sz="2400" b="1" dirty="0">
                <a:solidFill>
                  <a:srgbClr val="002060"/>
                </a:solidFill>
              </a:rPr>
              <a:t>Lista de espera de intervenciones quirúrgicas</a:t>
            </a:r>
          </a:p>
        </p:txBody>
      </p:sp>
    </p:spTree>
    <p:extLst>
      <p:ext uri="{BB962C8B-B14F-4D97-AF65-F5344CB8AC3E}">
        <p14:creationId xmlns:p14="http://schemas.microsoft.com/office/powerpoint/2010/main" val="6539709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ACB32101-9309-E986-5055-5160B7C89B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4DF04FB2-F934-44BD-AC74-726B24DD3F6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41098" y="53686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FF0F333-22F5-50FA-4214-8BF1EF86A192}"/>
              </a:ext>
            </a:extLst>
          </p:cNvPr>
          <p:cNvSpPr txBox="1">
            <a:spLocks/>
          </p:cNvSpPr>
          <p:nvPr/>
        </p:nvSpPr>
        <p:spPr>
          <a:xfrm>
            <a:off x="457200" y="673857"/>
            <a:ext cx="7645280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Intervención Quirúrgica según Establecimiento de Destino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9CC44E8D-ED50-AE44-C1FB-B54CDA88697F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8AE2815-885C-A8D6-E88C-164E77BE8A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676" y="1468922"/>
            <a:ext cx="6100403" cy="1974835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114EE5B6-5802-D1AD-57CA-42B3D453DA2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7964"/>
          <a:stretch>
            <a:fillRect/>
          </a:stretch>
        </p:blipFill>
        <p:spPr>
          <a:xfrm>
            <a:off x="6643639" y="1398709"/>
            <a:ext cx="1508126" cy="2031194"/>
          </a:xfrm>
          <a:prstGeom prst="rect">
            <a:avLst/>
          </a:prstGeom>
        </p:spPr>
      </p:pic>
      <p:sp>
        <p:nvSpPr>
          <p:cNvPr id="12" name="Rectángulo 11">
            <a:extLst>
              <a:ext uri="{FF2B5EF4-FFF2-40B4-BE49-F238E27FC236}">
                <a16:creationId xmlns:a16="http://schemas.microsoft.com/office/drawing/2014/main" id="{3CD7FF29-A07C-2224-83C7-ED890BC0BFBC}"/>
              </a:ext>
            </a:extLst>
          </p:cNvPr>
          <p:cNvSpPr/>
          <p:nvPr/>
        </p:nvSpPr>
        <p:spPr>
          <a:xfrm>
            <a:off x="5548744" y="1912160"/>
            <a:ext cx="311729" cy="616294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5" name="Rectángulo 14">
            <a:extLst>
              <a:ext uri="{FF2B5EF4-FFF2-40B4-BE49-F238E27FC236}">
                <a16:creationId xmlns:a16="http://schemas.microsoft.com/office/drawing/2014/main" id="{0DB7796A-8A5E-5355-0BC3-7278A61638BA}"/>
              </a:ext>
            </a:extLst>
          </p:cNvPr>
          <p:cNvSpPr/>
          <p:nvPr/>
        </p:nvSpPr>
        <p:spPr>
          <a:xfrm>
            <a:off x="567541" y="1732053"/>
            <a:ext cx="4905003" cy="18048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14773168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95577FCF-5EBF-57BA-59AA-626E39ED28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1D12DC81-712C-4EA5-BDAE-3D71D31A0A9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7DA51F1D-401C-80D5-9864-B260CB6BF64B}"/>
              </a:ext>
            </a:extLst>
          </p:cNvPr>
          <p:cNvSpPr txBox="1">
            <a:spLocks/>
          </p:cNvSpPr>
          <p:nvPr/>
        </p:nvSpPr>
        <p:spPr>
          <a:xfrm>
            <a:off x="457200" y="665904"/>
            <a:ext cx="7960408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Intervención Quirúrgica según Especialidad y Año de Ingreso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98F3620-BD76-0931-1E83-EB991E2B92C5}"/>
              </a:ext>
            </a:extLst>
          </p:cNvPr>
          <p:cNvSpPr txBox="1"/>
          <p:nvPr/>
        </p:nvSpPr>
        <p:spPr>
          <a:xfrm>
            <a:off x="368863" y="4912669"/>
            <a:ext cx="3012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BEA2ECE5-62D6-F4B1-0F19-A44AFB14B2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9873" y="1096013"/>
            <a:ext cx="6483599" cy="3585991"/>
          </a:xfrm>
          <a:prstGeom prst="rect">
            <a:avLst/>
          </a:prstGeom>
        </p:spPr>
      </p:pic>
      <p:sp>
        <p:nvSpPr>
          <p:cNvPr id="6" name="Rectángulo 5">
            <a:extLst>
              <a:ext uri="{FF2B5EF4-FFF2-40B4-BE49-F238E27FC236}">
                <a16:creationId xmlns:a16="http://schemas.microsoft.com/office/drawing/2014/main" id="{B1EADCD0-3BD5-98A6-889D-2E26D13086BA}"/>
              </a:ext>
            </a:extLst>
          </p:cNvPr>
          <p:cNvSpPr/>
          <p:nvPr/>
        </p:nvSpPr>
        <p:spPr>
          <a:xfrm>
            <a:off x="3709703" y="1096014"/>
            <a:ext cx="2310097" cy="3593750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29223881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9EF1243B-0562-2A52-2495-3518A03CF3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EA2456E6-DFCC-254D-0554-2CF1449CCD49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DC47F20D-CD10-A956-8A08-7A48B0B82A93}"/>
              </a:ext>
            </a:extLst>
          </p:cNvPr>
          <p:cNvSpPr txBox="1"/>
          <p:nvPr/>
        </p:nvSpPr>
        <p:spPr>
          <a:xfrm>
            <a:off x="1821595" y="2404587"/>
            <a:ext cx="532068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dirty="0"/>
              <a:t>LE no considera los errores y justificaciones SIGTE, ni causal 3</a:t>
            </a:r>
            <a:endParaRPr lang="es-CL" dirty="0"/>
          </a:p>
        </p:txBody>
      </p:sp>
      <p:sp>
        <p:nvSpPr>
          <p:cNvPr id="2" name="Google Shape;118;p27">
            <a:extLst>
              <a:ext uri="{FF2B5EF4-FFF2-40B4-BE49-F238E27FC236}">
                <a16:creationId xmlns:a16="http://schemas.microsoft.com/office/drawing/2014/main" id="{E0CB1B8C-E32D-9AF3-0B55-40DA474AF385}"/>
              </a:ext>
            </a:extLst>
          </p:cNvPr>
          <p:cNvSpPr txBox="1"/>
          <p:nvPr/>
        </p:nvSpPr>
        <p:spPr>
          <a:xfrm>
            <a:off x="628650" y="1940006"/>
            <a:ext cx="7886700" cy="38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 fontScale="92500" lnSpcReduction="10000"/>
          </a:bodyPr>
          <a:lstStyle/>
          <a:p>
            <a:pPr algn="ctr"/>
            <a:r>
              <a:rPr lang="es-ES_tradnl" sz="2400" b="1" dirty="0">
                <a:solidFill>
                  <a:srgbClr val="002060"/>
                </a:solidFill>
              </a:rPr>
              <a:t>Lista de espera de procedimientos</a:t>
            </a:r>
          </a:p>
        </p:txBody>
      </p:sp>
    </p:spTree>
    <p:extLst>
      <p:ext uri="{BB962C8B-B14F-4D97-AF65-F5344CB8AC3E}">
        <p14:creationId xmlns:p14="http://schemas.microsoft.com/office/powerpoint/2010/main" val="96929469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96998B76-EF15-49C7-77AC-56BF67E054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3DF84A61-CF69-3266-80A5-813085A31DD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ítulo 1">
            <a:extLst>
              <a:ext uri="{FF2B5EF4-FFF2-40B4-BE49-F238E27FC236}">
                <a16:creationId xmlns:a16="http://schemas.microsoft.com/office/drawing/2014/main" id="{62F2A584-1530-0931-F2C9-D0BC979D6C84}"/>
              </a:ext>
            </a:extLst>
          </p:cNvPr>
          <p:cNvSpPr txBox="1">
            <a:spLocks/>
          </p:cNvSpPr>
          <p:nvPr/>
        </p:nvSpPr>
        <p:spPr>
          <a:xfrm>
            <a:off x="457200" y="506880"/>
            <a:ext cx="7645280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Procedimientos según Establecimiento de Destino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16" name="Rectángulo 15">
            <a:extLst>
              <a:ext uri="{FF2B5EF4-FFF2-40B4-BE49-F238E27FC236}">
                <a16:creationId xmlns:a16="http://schemas.microsoft.com/office/drawing/2014/main" id="{F41764C4-913B-85E7-CA6E-CDC3806A35E7}"/>
              </a:ext>
            </a:extLst>
          </p:cNvPr>
          <p:cNvSpPr/>
          <p:nvPr/>
        </p:nvSpPr>
        <p:spPr>
          <a:xfrm>
            <a:off x="228606" y="972936"/>
            <a:ext cx="6595027" cy="21439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CL" dirty="0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E5818813-891A-FEAD-6969-E76AD3C133BE}"/>
              </a:ext>
            </a:extLst>
          </p:cNvPr>
          <p:cNvSpPr txBox="1"/>
          <p:nvPr/>
        </p:nvSpPr>
        <p:spPr>
          <a:xfrm>
            <a:off x="368863" y="4912669"/>
            <a:ext cx="301236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id="{942840F3-97C4-9F0B-6FA7-8C5E1CB48B8D}"/>
              </a:ext>
            </a:extLst>
          </p:cNvPr>
          <p:cNvSpPr/>
          <p:nvPr/>
        </p:nvSpPr>
        <p:spPr>
          <a:xfrm>
            <a:off x="6586805" y="928255"/>
            <a:ext cx="513656" cy="1990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2AC535CC-DA94-23BE-D04A-AF767367A19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49091"/>
          <a:stretch>
            <a:fillRect/>
          </a:stretch>
        </p:blipFill>
        <p:spPr>
          <a:xfrm>
            <a:off x="457200" y="1168522"/>
            <a:ext cx="6084833" cy="2915624"/>
          </a:xfrm>
          <a:prstGeom prst="rect">
            <a:avLst/>
          </a:prstGeom>
        </p:spPr>
      </p:pic>
      <p:pic>
        <p:nvPicPr>
          <p:cNvPr id="6" name="Imagen 5">
            <a:extLst>
              <a:ext uri="{FF2B5EF4-FFF2-40B4-BE49-F238E27FC236}">
                <a16:creationId xmlns:a16="http://schemas.microsoft.com/office/drawing/2014/main" id="{36324180-8D47-AB58-3A34-CAF4A5BE1CCF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5455"/>
          <a:stretch>
            <a:fillRect/>
          </a:stretch>
        </p:blipFill>
        <p:spPr>
          <a:xfrm>
            <a:off x="6504714" y="1202546"/>
            <a:ext cx="1738524" cy="2915624"/>
          </a:xfrm>
          <a:prstGeom prst="rect">
            <a:avLst/>
          </a:prstGeom>
        </p:spPr>
      </p:pic>
      <p:sp>
        <p:nvSpPr>
          <p:cNvPr id="17" name="Rectángulo 16">
            <a:extLst>
              <a:ext uri="{FF2B5EF4-FFF2-40B4-BE49-F238E27FC236}">
                <a16:creationId xmlns:a16="http://schemas.microsoft.com/office/drawing/2014/main" id="{56D92D20-79F1-12FC-CF94-E0F32FB3EDB4}"/>
              </a:ext>
            </a:extLst>
          </p:cNvPr>
          <p:cNvSpPr/>
          <p:nvPr/>
        </p:nvSpPr>
        <p:spPr>
          <a:xfrm>
            <a:off x="3317106" y="1371946"/>
            <a:ext cx="1040149" cy="782779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3" name="Rectángulo 12">
            <a:extLst>
              <a:ext uri="{FF2B5EF4-FFF2-40B4-BE49-F238E27FC236}">
                <a16:creationId xmlns:a16="http://schemas.microsoft.com/office/drawing/2014/main" id="{D3859905-C8B8-F01B-AF22-6C258DC23BCB}"/>
              </a:ext>
            </a:extLst>
          </p:cNvPr>
          <p:cNvSpPr/>
          <p:nvPr/>
        </p:nvSpPr>
        <p:spPr>
          <a:xfrm>
            <a:off x="4412677" y="1371943"/>
            <a:ext cx="332505" cy="2528112"/>
          </a:xfrm>
          <a:prstGeom prst="rect">
            <a:avLst/>
          </a:prstGeom>
          <a:noFill/>
          <a:ln w="38100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37762918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E0F046E0-96AA-E3BF-2BE4-1C23FB4B9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8E14BF1C-DD89-C472-0D57-A520FE619B3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4BD251E6-ED80-E2C1-9A43-D3C7314C2B35}"/>
              </a:ext>
            </a:extLst>
          </p:cNvPr>
          <p:cNvSpPr txBox="1">
            <a:spLocks/>
          </p:cNvSpPr>
          <p:nvPr/>
        </p:nvSpPr>
        <p:spPr>
          <a:xfrm>
            <a:off x="457200" y="562541"/>
            <a:ext cx="7960408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LE - Procedimientos según Especialidad y Año de Ingreso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F27F2DEE-9749-6BE5-F733-7FA847A403A5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DE63DAB5-B1F7-6AB9-6823-8AF8CB5D2430}"/>
              </a:ext>
            </a:extLst>
          </p:cNvPr>
          <p:cNvSpPr/>
          <p:nvPr/>
        </p:nvSpPr>
        <p:spPr>
          <a:xfrm>
            <a:off x="6450842" y="1199294"/>
            <a:ext cx="414662" cy="6653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07164ACF-BC88-45FB-AFF0-DF23321A1155}"/>
              </a:ext>
            </a:extLst>
          </p:cNvPr>
          <p:cNvSpPr/>
          <p:nvPr/>
        </p:nvSpPr>
        <p:spPr>
          <a:xfrm>
            <a:off x="396386" y="1254715"/>
            <a:ext cx="1030632" cy="45719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6E585E33-51FD-0648-8F91-5187C25F6FD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1702" y="1399075"/>
            <a:ext cx="6936949" cy="2659558"/>
          </a:xfrm>
          <a:prstGeom prst="rect">
            <a:avLst/>
          </a:prstGeom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BF3C94FB-6C60-F737-F52C-CA1400EFED72}"/>
              </a:ext>
            </a:extLst>
          </p:cNvPr>
          <p:cNvSpPr txBox="1"/>
          <p:nvPr/>
        </p:nvSpPr>
        <p:spPr>
          <a:xfrm>
            <a:off x="866618" y="3254819"/>
            <a:ext cx="595035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9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OTROS</a:t>
            </a:r>
            <a:endParaRPr lang="es-CL" sz="9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59B9334B-C8A5-AE41-0794-AC5ED7295762}"/>
              </a:ext>
            </a:extLst>
          </p:cNvPr>
          <p:cNvSpPr/>
          <p:nvPr/>
        </p:nvSpPr>
        <p:spPr>
          <a:xfrm>
            <a:off x="4919171" y="1414547"/>
            <a:ext cx="969012" cy="265955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38043795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6BA9F11D-72CB-284D-3BCB-1452F6ACBC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7591B944-F2AB-F1BD-A260-D1DC2E264B6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18D29D9A-B589-FB8D-12F1-3A34452130A2}"/>
              </a:ext>
            </a:extLst>
          </p:cNvPr>
          <p:cNvSpPr txBox="1">
            <a:spLocks/>
          </p:cNvSpPr>
          <p:nvPr/>
        </p:nvSpPr>
        <p:spPr>
          <a:xfrm>
            <a:off x="457200" y="721569"/>
            <a:ext cx="8018092" cy="513234"/>
          </a:xfrm>
          <a:prstGeom prst="rect">
            <a:avLst/>
          </a:prstGeom>
        </p:spPr>
        <p:txBody>
          <a:bodyPr/>
          <a:lstStyle>
            <a:lvl1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 kern="1200">
                <a:solidFill>
                  <a:srgbClr val="006CB7"/>
                </a:solidFill>
                <a:latin typeface="Verdana"/>
                <a:ea typeface="ヒラギノ角ゴ Pro W3" charset="-128"/>
                <a:cs typeface="Verdana"/>
              </a:defRPr>
            </a:lvl1pPr>
            <a:lvl2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2pPr>
            <a:lvl3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3pPr>
            <a:lvl4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4pPr>
            <a:lvl5pPr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5pPr>
            <a:lvl6pPr marL="4572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6pPr>
            <a:lvl7pPr marL="9144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7pPr>
            <a:lvl8pPr marL="13716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8pPr>
            <a:lvl9pPr marL="1828800" algn="l" defTabSz="457200" rtl="0" eaLnBrk="1" fontAlgn="base" hangingPunct="1">
              <a:spcBef>
                <a:spcPct val="0"/>
              </a:spcBef>
              <a:spcAft>
                <a:spcPct val="0"/>
              </a:spcAft>
              <a:defRPr sz="2400">
                <a:solidFill>
                  <a:srgbClr val="006CB7"/>
                </a:solidFill>
                <a:latin typeface="Verdana" charset="0"/>
                <a:ea typeface="ヒラギノ角ゴ Pro W3" charset="-128"/>
              </a:defRPr>
            </a:lvl9pPr>
          </a:lstStyle>
          <a:p>
            <a:r>
              <a:rPr lang="es-ES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M</a:t>
            </a:r>
            <a:r>
              <a:rPr lang="es-CL" sz="2000" b="1" dirty="0" err="1">
                <a:solidFill>
                  <a:srgbClr val="002060"/>
                </a:solidFill>
                <a:latin typeface="Cambria" panose="02040503050406030204" pitchFamily="18" charset="0"/>
              </a:rPr>
              <a:t>onitoreo</a:t>
            </a:r>
            <a:r>
              <a:rPr lang="es-CL" sz="2000" b="1" dirty="0">
                <a:solidFill>
                  <a:srgbClr val="002060"/>
                </a:solidFill>
                <a:latin typeface="Cambria" panose="02040503050406030204" pitchFamily="18" charset="0"/>
              </a:rPr>
              <a:t> del Promedio y Mediana de Listas de Espera</a:t>
            </a:r>
            <a:endParaRPr lang="es-CL" sz="2000" dirty="0">
              <a:solidFill>
                <a:srgbClr val="002060"/>
              </a:solidFill>
              <a:latin typeface="Cambria" panose="02040503050406030204" pitchFamily="18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82D7EAA2-C953-2527-A585-5622190B08AE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DB58609-DDC6-71E5-DE4B-9A746D09474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8863" y="1309021"/>
            <a:ext cx="8534400" cy="22946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01899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894D73B4-C224-6BED-9A2F-39541E89F0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A5C21712-03B5-D185-CE4F-75AB0C5FDEBC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A8C27F5-D098-F7A4-6DED-281FC53D5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25687"/>
            <a:ext cx="6442263" cy="408170"/>
          </a:xfrm>
        </p:spPr>
        <p:txBody>
          <a:bodyPr>
            <a:normAutofit fontScale="90000"/>
          </a:bodyPr>
          <a:lstStyle/>
          <a:p>
            <a:r>
              <a:rPr lang="es-CL" dirty="0">
                <a:solidFill>
                  <a:srgbClr val="002060"/>
                </a:solidFill>
              </a:rPr>
              <a:t>Evolución Listas de Espera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B31D0B79-0FA9-06E5-2F09-22A6CF0544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7D80D4CC-62A3-3CCD-9857-FA464BA450AA}"/>
              </a:ext>
            </a:extLst>
          </p:cNvPr>
          <p:cNvSpPr txBox="1"/>
          <p:nvPr/>
        </p:nvSpPr>
        <p:spPr>
          <a:xfrm>
            <a:off x="649420" y="842889"/>
            <a:ext cx="323037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LE - Consulta Nueva Especialidad Médica</a:t>
            </a: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id="{C3C195A3-4117-7E57-EBC3-0E16831D7C41}"/>
              </a:ext>
            </a:extLst>
          </p:cNvPr>
          <p:cNvSpPr txBox="1"/>
          <p:nvPr/>
        </p:nvSpPr>
        <p:spPr>
          <a:xfrm>
            <a:off x="4702895" y="845566"/>
            <a:ext cx="37048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LE - Consulta Nueva Especialidad Odontológica</a:t>
            </a: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76A4CFD8-98F8-BE14-ED11-3A5030F0F9F9}"/>
              </a:ext>
            </a:extLst>
          </p:cNvPr>
          <p:cNvSpPr txBox="1"/>
          <p:nvPr/>
        </p:nvSpPr>
        <p:spPr>
          <a:xfrm>
            <a:off x="661026" y="2812586"/>
            <a:ext cx="254589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LE – Intervenciones Quirúrgicas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5734DF2-90DB-FBD5-B7CB-B0B1AF9328D8}"/>
              </a:ext>
            </a:extLst>
          </p:cNvPr>
          <p:cNvSpPr txBox="1"/>
          <p:nvPr/>
        </p:nvSpPr>
        <p:spPr>
          <a:xfrm>
            <a:off x="4728355" y="2822190"/>
            <a:ext cx="16738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CL" sz="1200" b="1" dirty="0"/>
              <a:t>LE - Procedimientos</a:t>
            </a:r>
          </a:p>
        </p:txBody>
      </p:sp>
      <p:sp>
        <p:nvSpPr>
          <p:cNvPr id="21" name="Flecha: hacia arriba 20">
            <a:extLst>
              <a:ext uri="{FF2B5EF4-FFF2-40B4-BE49-F238E27FC236}">
                <a16:creationId xmlns:a16="http://schemas.microsoft.com/office/drawing/2014/main" id="{48604C11-FD86-5BF5-3BBF-10C0AADB7526}"/>
              </a:ext>
            </a:extLst>
          </p:cNvPr>
          <p:cNvSpPr/>
          <p:nvPr/>
        </p:nvSpPr>
        <p:spPr>
          <a:xfrm>
            <a:off x="4154648" y="3545923"/>
            <a:ext cx="233959" cy="297873"/>
          </a:xfrm>
          <a:prstGeom prst="upArrow">
            <a:avLst/>
          </a:prstGeom>
          <a:solidFill>
            <a:srgbClr val="FF000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3" name="Flecha: hacia arriba 22">
            <a:extLst>
              <a:ext uri="{FF2B5EF4-FFF2-40B4-BE49-F238E27FC236}">
                <a16:creationId xmlns:a16="http://schemas.microsoft.com/office/drawing/2014/main" id="{CC0FBB05-EE9B-5BA0-B34A-D447CE704298}"/>
              </a:ext>
            </a:extLst>
          </p:cNvPr>
          <p:cNvSpPr/>
          <p:nvPr/>
        </p:nvSpPr>
        <p:spPr>
          <a:xfrm rot="10800000">
            <a:off x="8201435" y="2030330"/>
            <a:ext cx="233959" cy="297873"/>
          </a:xfrm>
          <a:prstGeom prst="upArrow">
            <a:avLst/>
          </a:prstGeom>
          <a:solidFill>
            <a:srgbClr val="00B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83D56491-75D6-CAF7-E5B3-321F98273B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6083" y="1090924"/>
            <a:ext cx="3371066" cy="1644604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28EA8238-5265-8579-637D-B44D25E0FFE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3269" y="1088648"/>
            <a:ext cx="3371066" cy="1650303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ECF002B-378C-DFF6-6486-72A685F2426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308" y="3055725"/>
            <a:ext cx="3371066" cy="1642885"/>
          </a:xfrm>
          <a:prstGeom prst="rect">
            <a:avLst/>
          </a:prstGeom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CA97F26D-6711-D338-13FE-CCBBB2EDEE2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8988" y="3063850"/>
            <a:ext cx="3371066" cy="1650380"/>
          </a:xfrm>
          <a:prstGeom prst="rect">
            <a:avLst/>
          </a:prstGeom>
        </p:spPr>
      </p:pic>
      <p:sp>
        <p:nvSpPr>
          <p:cNvPr id="24" name="Flecha: hacia arriba 23">
            <a:extLst>
              <a:ext uri="{FF2B5EF4-FFF2-40B4-BE49-F238E27FC236}">
                <a16:creationId xmlns:a16="http://schemas.microsoft.com/office/drawing/2014/main" id="{550EEFC3-69F1-FEED-A73B-84E10EB83C70}"/>
              </a:ext>
            </a:extLst>
          </p:cNvPr>
          <p:cNvSpPr/>
          <p:nvPr/>
        </p:nvSpPr>
        <p:spPr>
          <a:xfrm rot="10800000">
            <a:off x="4153812" y="2097282"/>
            <a:ext cx="233959" cy="297873"/>
          </a:xfrm>
          <a:prstGeom prst="upArrow">
            <a:avLst/>
          </a:prstGeom>
          <a:solidFill>
            <a:srgbClr val="00B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26" name="Flecha: hacia arriba 25">
            <a:extLst>
              <a:ext uri="{FF2B5EF4-FFF2-40B4-BE49-F238E27FC236}">
                <a16:creationId xmlns:a16="http://schemas.microsoft.com/office/drawing/2014/main" id="{76883041-D1F8-13F5-F452-2DE1B770C1CC}"/>
              </a:ext>
            </a:extLst>
          </p:cNvPr>
          <p:cNvSpPr/>
          <p:nvPr/>
        </p:nvSpPr>
        <p:spPr>
          <a:xfrm rot="10800000">
            <a:off x="8184335" y="3485382"/>
            <a:ext cx="233959" cy="297873"/>
          </a:xfrm>
          <a:prstGeom prst="upArrow">
            <a:avLst/>
          </a:prstGeom>
          <a:solidFill>
            <a:srgbClr val="00B050"/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194403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C895C6C-5089-9FC3-A1D6-B15FF57373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695A9799-748F-F66A-F85A-3B5466D502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2 Subtítulo">
            <a:extLst>
              <a:ext uri="{FF2B5EF4-FFF2-40B4-BE49-F238E27FC236}">
                <a16:creationId xmlns:a16="http://schemas.microsoft.com/office/drawing/2014/main" id="{0E1C1698-A2B4-1BBB-40EE-E85A07D81E70}"/>
              </a:ext>
            </a:extLst>
          </p:cNvPr>
          <p:cNvSpPr txBox="1">
            <a:spLocks/>
          </p:cNvSpPr>
          <p:nvPr/>
        </p:nvSpPr>
        <p:spPr>
          <a:xfrm>
            <a:off x="1489364" y="682874"/>
            <a:ext cx="6144491" cy="649029"/>
          </a:xfrm>
          <a:prstGeom prst="rect">
            <a:avLst/>
          </a:prstGeom>
        </p:spPr>
        <p:txBody>
          <a:bodyPr>
            <a:normAutofit fontScale="92500"/>
          </a:bodyPr>
          <a:lstStyle>
            <a:lvl1pPr marL="284400" indent="-176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1pPr>
            <a:lvl2pPr marL="525600" indent="-14040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Lucida Grande"/>
              <a:buChar char="›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2pPr>
            <a:lvl3pPr marL="7848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80000"/>
              <a:buFont typeface="Lucida Grande"/>
              <a:buChar char="-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3pPr>
            <a:lvl4pPr marL="10980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60000"/>
              <a:buFont typeface="Courier New"/>
              <a:buChar char="o"/>
              <a:defRPr lang="es-ES_tradnl" sz="14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4pPr>
            <a:lvl5pPr marL="14112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70000"/>
              <a:buFont typeface="Arial"/>
              <a:buChar char="»"/>
              <a:defRPr lang="es-ES" sz="14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s-ES_tradnl" sz="2400" b="1" dirty="0">
                <a:solidFill>
                  <a:srgbClr val="002060"/>
                </a:solidFill>
              </a:rPr>
              <a:t>OBSERVACIONES EN EGRESOS DE SIGTE 2.0</a:t>
            </a:r>
          </a:p>
        </p:txBody>
      </p:sp>
      <p:graphicFrame>
        <p:nvGraphicFramePr>
          <p:cNvPr id="2" name="Tabla 1">
            <a:extLst>
              <a:ext uri="{FF2B5EF4-FFF2-40B4-BE49-F238E27FC236}">
                <a16:creationId xmlns:a16="http://schemas.microsoft.com/office/drawing/2014/main" id="{EB19A595-C0BA-CA14-ACBF-CEF4295C11A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5339062"/>
              </p:ext>
            </p:extLst>
          </p:nvPr>
        </p:nvGraphicFramePr>
        <p:xfrm>
          <a:off x="1382221" y="1168899"/>
          <a:ext cx="6536576" cy="1069446"/>
        </p:xfrm>
        <a:graphic>
          <a:graphicData uri="http://schemas.openxmlformats.org/drawingml/2006/table">
            <a:tbl>
              <a:tblPr firstRow="1" lastRow="1" lastCol="1" bandRow="1">
                <a:tableStyleId>{69012ECD-51FC-41F1-AA8D-1B2483CD663E}</a:tableStyleId>
              </a:tblPr>
              <a:tblGrid>
                <a:gridCol w="1499600">
                  <a:extLst>
                    <a:ext uri="{9D8B030D-6E8A-4147-A177-3AD203B41FA5}">
                      <a16:colId xmlns:a16="http://schemas.microsoft.com/office/drawing/2014/main" val="2351668980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1192391399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2456760618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3359836383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1102666251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1784879319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54192302"/>
                    </a:ext>
                  </a:extLst>
                </a:gridCol>
                <a:gridCol w="719568">
                  <a:extLst>
                    <a:ext uri="{9D8B030D-6E8A-4147-A177-3AD203B41FA5}">
                      <a16:colId xmlns:a16="http://schemas.microsoft.com/office/drawing/2014/main" val="2368911215"/>
                    </a:ext>
                  </a:extLst>
                </a:gridCol>
              </a:tblGrid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CL" sz="1000" u="none" strike="noStrike" dirty="0">
                          <a:effectLst/>
                        </a:rPr>
                        <a:t> Tipo Lista de Espera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2021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2022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2023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2024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2025</a:t>
                      </a: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2026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CL" sz="1000" u="none" strike="noStrike" dirty="0">
                          <a:effectLst/>
                        </a:rPr>
                        <a:t>N° Casos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1328213"/>
                  </a:ext>
                </a:extLst>
              </a:tr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u="none" strike="noStrike" dirty="0">
                          <a:solidFill>
                            <a:schemeClr val="tx1"/>
                          </a:solidFill>
                          <a:effectLst/>
                        </a:rPr>
                        <a:t>LE CNE Médica</a:t>
                      </a:r>
                      <a:endParaRPr lang="es-ES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44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155871"/>
                  </a:ext>
                </a:extLst>
              </a:tr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CNE Odontológica</a:t>
                      </a:r>
                    </a:p>
                  </a:txBody>
                  <a:tcPr marL="41944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8777805"/>
                  </a:ext>
                </a:extLst>
              </a:tr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Intervención Quirúrgica</a:t>
                      </a:r>
                    </a:p>
                  </a:txBody>
                  <a:tcPr marL="41944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7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  <a:endParaRPr lang="es-C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32540841"/>
                  </a:ext>
                </a:extLst>
              </a:tr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LE Procedimientos</a:t>
                      </a:r>
                    </a:p>
                  </a:txBody>
                  <a:tcPr marL="41944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rgbClr val="FF0000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0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  <a:endParaRPr lang="es-CL" sz="1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1610235"/>
                  </a:ext>
                </a:extLst>
              </a:tr>
              <a:tr h="178241">
                <a:tc>
                  <a:txBody>
                    <a:bodyPr/>
                    <a:lstStyle/>
                    <a:p>
                      <a:pPr algn="l" fontAlgn="b"/>
                      <a:r>
                        <a:rPr lang="es-ES" sz="1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Total</a:t>
                      </a:r>
                      <a:endParaRPr lang="es-ES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1944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33</a:t>
                      </a:r>
                      <a:endParaRPr lang="es-CL" sz="1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206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4542039"/>
                  </a:ext>
                </a:extLst>
              </a:tr>
            </a:tbl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FC02DA95-117D-C0A7-DFDC-47B3566D1267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8192667C-AA1E-D95D-23DA-2BAD07E5BEF3}"/>
              </a:ext>
            </a:extLst>
          </p:cNvPr>
          <p:cNvSpPr txBox="1"/>
          <p:nvPr/>
        </p:nvSpPr>
        <p:spPr>
          <a:xfrm>
            <a:off x="1352236" y="4314273"/>
            <a:ext cx="3889206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100" dirty="0">
                <a:solidFill>
                  <a:srgbClr val="00B050"/>
                </a:solidFill>
              </a:rPr>
              <a:t>Existe una disminución importante de los errores de SIGTE</a:t>
            </a:r>
            <a:endParaRPr lang="es-CL" sz="1100" dirty="0">
              <a:solidFill>
                <a:srgbClr val="00B050"/>
              </a:solidFill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id="{1AA881BE-C423-F1D2-1936-0BA2E5AB0562}"/>
              </a:ext>
            </a:extLst>
          </p:cNvPr>
          <p:cNvSpPr/>
          <p:nvPr/>
        </p:nvSpPr>
        <p:spPr>
          <a:xfrm>
            <a:off x="4689764" y="2806326"/>
            <a:ext cx="1745671" cy="175052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cxnSp>
        <p:nvCxnSpPr>
          <p:cNvPr id="17" name="Conector recto 16">
            <a:extLst>
              <a:ext uri="{FF2B5EF4-FFF2-40B4-BE49-F238E27FC236}">
                <a16:creationId xmlns:a16="http://schemas.microsoft.com/office/drawing/2014/main" id="{30798C5F-A60B-B636-AFF7-5FF939A19BF5}"/>
              </a:ext>
            </a:extLst>
          </p:cNvPr>
          <p:cNvCxnSpPr/>
          <p:nvPr/>
        </p:nvCxnSpPr>
        <p:spPr>
          <a:xfrm>
            <a:off x="1808018" y="3505200"/>
            <a:ext cx="396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ector recto 17">
            <a:extLst>
              <a:ext uri="{FF2B5EF4-FFF2-40B4-BE49-F238E27FC236}">
                <a16:creationId xmlns:a16="http://schemas.microsoft.com/office/drawing/2014/main" id="{A236C0D0-DB2F-4F00-F6C0-ADB150D35566}"/>
              </a:ext>
            </a:extLst>
          </p:cNvPr>
          <p:cNvCxnSpPr/>
          <p:nvPr/>
        </p:nvCxnSpPr>
        <p:spPr>
          <a:xfrm>
            <a:off x="1808020" y="3165766"/>
            <a:ext cx="4320000" cy="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Imagen 4">
            <a:extLst>
              <a:ext uri="{FF2B5EF4-FFF2-40B4-BE49-F238E27FC236}">
                <a16:creationId xmlns:a16="http://schemas.microsoft.com/office/drawing/2014/main" id="{DB1C9780-7570-EB0C-E60A-F6236C00441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52236" y="2514657"/>
            <a:ext cx="6147575" cy="12458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16114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5A41AA71-AD50-DA7D-8CF1-BA37555B63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D6AA52B9-3631-0ED9-335E-F0F75E5EA175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4B5642DE-4960-6E35-EE14-5575F535A2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00" y="445362"/>
            <a:ext cx="6442263" cy="408170"/>
          </a:xfrm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rgbClr val="002060"/>
                </a:solidFill>
              </a:rPr>
              <a:t>Observaciones SIGTE 2.0</a:t>
            </a:r>
            <a:endParaRPr lang="es-CL" sz="2000" b="1" dirty="0">
              <a:solidFill>
                <a:srgbClr val="002060"/>
              </a:solidFill>
            </a:endParaRP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66375CA9-D001-C527-800C-9444A0530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4468837"/>
              </p:ext>
            </p:extLst>
          </p:nvPr>
        </p:nvGraphicFramePr>
        <p:xfrm>
          <a:off x="256310" y="1180956"/>
          <a:ext cx="8631379" cy="1676400"/>
        </p:xfrm>
        <a:graphic>
          <a:graphicData uri="http://schemas.openxmlformats.org/drawingml/2006/table">
            <a:tbl>
              <a:tblPr firstRow="1">
                <a:tableStyleId>{9DCAF9ED-07DC-4A11-8D7F-57B35C25682E}</a:tableStyleId>
              </a:tblPr>
              <a:tblGrid>
                <a:gridCol w="5278582">
                  <a:extLst>
                    <a:ext uri="{9D8B030D-6E8A-4147-A177-3AD203B41FA5}">
                      <a16:colId xmlns:a16="http://schemas.microsoft.com/office/drawing/2014/main" val="1792990955"/>
                    </a:ext>
                  </a:extLst>
                </a:gridCol>
                <a:gridCol w="467591">
                  <a:extLst>
                    <a:ext uri="{9D8B030D-6E8A-4147-A177-3AD203B41FA5}">
                      <a16:colId xmlns:a16="http://schemas.microsoft.com/office/drawing/2014/main" val="1013359599"/>
                    </a:ext>
                  </a:extLst>
                </a:gridCol>
                <a:gridCol w="446809">
                  <a:extLst>
                    <a:ext uri="{9D8B030D-6E8A-4147-A177-3AD203B41FA5}">
                      <a16:colId xmlns:a16="http://schemas.microsoft.com/office/drawing/2014/main" val="3834180528"/>
                    </a:ext>
                  </a:extLst>
                </a:gridCol>
                <a:gridCol w="488373">
                  <a:extLst>
                    <a:ext uri="{9D8B030D-6E8A-4147-A177-3AD203B41FA5}">
                      <a16:colId xmlns:a16="http://schemas.microsoft.com/office/drawing/2014/main" val="3244470143"/>
                    </a:ext>
                  </a:extLst>
                </a:gridCol>
                <a:gridCol w="477981">
                  <a:extLst>
                    <a:ext uri="{9D8B030D-6E8A-4147-A177-3AD203B41FA5}">
                      <a16:colId xmlns:a16="http://schemas.microsoft.com/office/drawing/2014/main" val="985264016"/>
                    </a:ext>
                  </a:extLst>
                </a:gridCol>
                <a:gridCol w="488373">
                  <a:extLst>
                    <a:ext uri="{9D8B030D-6E8A-4147-A177-3AD203B41FA5}">
                      <a16:colId xmlns:a16="http://schemas.microsoft.com/office/drawing/2014/main" val="4155884068"/>
                    </a:ext>
                  </a:extLst>
                </a:gridCol>
                <a:gridCol w="509155">
                  <a:extLst>
                    <a:ext uri="{9D8B030D-6E8A-4147-A177-3AD203B41FA5}">
                      <a16:colId xmlns:a16="http://schemas.microsoft.com/office/drawing/2014/main" val="866680536"/>
                    </a:ext>
                  </a:extLst>
                </a:gridCol>
                <a:gridCol w="474515">
                  <a:extLst>
                    <a:ext uri="{9D8B030D-6E8A-4147-A177-3AD203B41FA5}">
                      <a16:colId xmlns:a16="http://schemas.microsoft.com/office/drawing/2014/main" val="1463955024"/>
                    </a:ext>
                  </a:extLst>
                </a:gridCol>
              </a:tblGrid>
              <a:tr h="1196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  Detalle de Errores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2021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2022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2023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2024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2025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2026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effectLst/>
                        </a:rPr>
                        <a:t>Total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234728714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000" b="1" u="none" strike="noStrike" dirty="0" err="1">
                          <a:solidFill>
                            <a:srgbClr val="FF0000"/>
                          </a:solidFill>
                          <a:effectLst/>
                        </a:rPr>
                        <a:t>prestamin_salida</a:t>
                      </a:r>
                      <a:r>
                        <a:rPr lang="es-CL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 no encontrado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6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7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11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FF0000"/>
                          </a:solidFill>
                          <a:effectLst/>
                        </a:rPr>
                        <a:t>29</a:t>
                      </a:r>
                      <a:endParaRPr lang="es-CL" sz="1000" b="1" i="0" u="none" strike="noStrike" dirty="0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1895131749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Causal de salida no válido para el tipo de prestación,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Advertencia - Datos inconsistentes con registro civil: Nombres, Primer Apellido, Segundo Apellido.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878886993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Causal de salida no válido para el tipo de prestación, 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Advertencia - Datos inconsistentes con registro civil: Primer Apellido, Segundo Apellido.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869142944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 </a:t>
                      </a:r>
                      <a:r>
                        <a:rPr lang="es-CL" sz="1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prestamin</a:t>
                      </a:r>
                      <a:r>
                        <a:rPr lang="es-CL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de salida no esta vigente en la fecha de entrada proporcionada.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2475631486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El </a:t>
                      </a:r>
                      <a:r>
                        <a:rPr lang="es-CL" sz="1000" b="0" u="none" strike="noStrike" dirty="0" err="1">
                          <a:solidFill>
                            <a:schemeClr val="tx1"/>
                          </a:solidFill>
                          <a:effectLst/>
                        </a:rPr>
                        <a:t>prestamin</a:t>
                      </a:r>
                      <a:r>
                        <a:rPr lang="es-CL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 de salida no esta vigente en la fecha de entrada proporcionada.</a:t>
                      </a:r>
                    </a:p>
                    <a:p>
                      <a:pPr marL="0" marR="0" lvl="0" indent="0" algn="l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s-CL" sz="1000" b="0" u="none" strike="noStrike" dirty="0">
                          <a:solidFill>
                            <a:srgbClr val="000000"/>
                          </a:solidFill>
                          <a:effectLst/>
                        </a:rPr>
                        <a:t>Advertencia - Datos inconsistentes con registro civil: Nombre, Primer Apellido.</a:t>
                      </a:r>
                      <a:endParaRPr lang="es-CL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85725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es-CL" sz="1000" b="0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ctr"/>
                </a:tc>
                <a:extLst>
                  <a:ext uri="{0D108BD9-81ED-4DB2-BD59-A6C34878D82A}">
                    <a16:rowId xmlns:a16="http://schemas.microsoft.com/office/drawing/2014/main" val="3110516917"/>
                  </a:ext>
                </a:extLst>
              </a:tr>
              <a:tr h="119618">
                <a:tc>
                  <a:txBody>
                    <a:bodyPr/>
                    <a:lstStyle/>
                    <a:p>
                      <a:pPr algn="l" fontAlgn="b">
                        <a:buNone/>
                      </a:pPr>
                      <a:r>
                        <a:rPr lang="es-CL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Total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CL" sz="1000" b="1" u="none" strike="noStrike">
                          <a:solidFill>
                            <a:srgbClr val="000000"/>
                          </a:solidFill>
                          <a:effectLst/>
                        </a:rPr>
                        <a:t>1</a:t>
                      </a:r>
                      <a:endParaRPr lang="es-CL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2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6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9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13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>
                        <a:buNone/>
                      </a:pPr>
                      <a:r>
                        <a:rPr lang="es-MX" sz="1000" b="1" u="none" strike="noStrike" dirty="0">
                          <a:solidFill>
                            <a:srgbClr val="000000"/>
                          </a:solidFill>
                          <a:effectLst/>
                        </a:rPr>
                        <a:t>33</a:t>
                      </a:r>
                      <a:endParaRPr lang="es-CL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0" marR="0" marT="0" marB="0" anchor="b"/>
                </a:tc>
                <a:extLst>
                  <a:ext uri="{0D108BD9-81ED-4DB2-BD59-A6C34878D82A}">
                    <a16:rowId xmlns:a16="http://schemas.microsoft.com/office/drawing/2014/main" val="1848942339"/>
                  </a:ext>
                </a:extLst>
              </a:tr>
            </a:tbl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E6E01B48-9B7C-0561-2D0F-D8BF019113D4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</p:spTree>
    <p:extLst>
      <p:ext uri="{BB962C8B-B14F-4D97-AF65-F5344CB8AC3E}">
        <p14:creationId xmlns:p14="http://schemas.microsoft.com/office/powerpoint/2010/main" val="40177794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D3E7CE2B-FF68-A98A-BD56-CFD12F374A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D7EFC76D-C34A-E9A2-AC0D-2254E8B0E11E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A184070-9338-A2CF-DA25-4277EEDA4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19</a:t>
            </a:fld>
            <a:endParaRPr lang="es-ES"/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C31781E1-0870-EEFF-BF3E-A1626407BD96}"/>
              </a:ext>
            </a:extLst>
          </p:cNvPr>
          <p:cNvSpPr txBox="1">
            <a:spLocks/>
          </p:cNvSpPr>
          <p:nvPr/>
        </p:nvSpPr>
        <p:spPr>
          <a:xfrm>
            <a:off x="2060721" y="1881291"/>
            <a:ext cx="5022558" cy="649029"/>
          </a:xfrm>
          <a:prstGeom prst="rect">
            <a:avLst/>
          </a:prstGeom>
        </p:spPr>
        <p:txBody>
          <a:bodyPr>
            <a:normAutofit/>
          </a:bodyPr>
          <a:lstStyle>
            <a:lvl1pPr marL="284400" indent="-176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1pPr>
            <a:lvl2pPr marL="525600" indent="-14040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Lucida Grande"/>
              <a:buChar char="›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2pPr>
            <a:lvl3pPr marL="7848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80000"/>
              <a:buFont typeface="Lucida Grande"/>
              <a:buChar char="-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3pPr>
            <a:lvl4pPr marL="10980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60000"/>
              <a:buFont typeface="Courier New"/>
              <a:buChar char="o"/>
              <a:defRPr lang="es-ES_tradnl" sz="14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4pPr>
            <a:lvl5pPr marL="14112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70000"/>
              <a:buFont typeface="Arial"/>
              <a:buChar char="»"/>
              <a:defRPr lang="es-ES" sz="14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s-ES_tradnl" sz="2400" b="1" dirty="0">
                <a:solidFill>
                  <a:srgbClr val="0070C0"/>
                </a:solidFill>
              </a:rPr>
              <a:t>SIGTE 2.0</a:t>
            </a:r>
          </a:p>
        </p:txBody>
      </p:sp>
    </p:spTree>
    <p:extLst>
      <p:ext uri="{BB962C8B-B14F-4D97-AF65-F5344CB8AC3E}">
        <p14:creationId xmlns:p14="http://schemas.microsoft.com/office/powerpoint/2010/main" val="142901130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400D9295-7D4E-076C-13E6-D26798E9E1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7AB8A3CC-F434-3D4A-8C6A-70C56BBCB3E2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7DB6B80-4DEA-2160-AE2D-E0548F084E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20</a:t>
            </a:fld>
            <a:endParaRPr lang="es-ES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C55059F7-F34E-7C70-AE13-19759110A057}"/>
              </a:ext>
            </a:extLst>
          </p:cNvPr>
          <p:cNvSpPr txBox="1"/>
          <p:nvPr/>
        </p:nvSpPr>
        <p:spPr>
          <a:xfrm>
            <a:off x="660162" y="489291"/>
            <a:ext cx="8083244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s-CL" sz="1600" dirty="0">
                <a:latin typeface="Calibri" panose="020F0502020204030204" pitchFamily="34" charset="0"/>
                <a:ea typeface="Calibri" panose="020F0502020204030204" pitchFamily="34" charset="0"/>
              </a:rPr>
              <a:t>E</a:t>
            </a:r>
            <a:r>
              <a:rPr lang="es-CL" sz="1600" dirty="0">
                <a:effectLst/>
                <a:latin typeface="Calibri" panose="020F0502020204030204" pitchFamily="34" charset="0"/>
                <a:ea typeface="Calibri" panose="020F0502020204030204" pitchFamily="34" charset="0"/>
              </a:rPr>
              <a:t>n la pág. web se encuentran disponibles las bases de datos con la LE casos cerrados y LE casos pendientes. </a:t>
            </a:r>
            <a:r>
              <a:rPr lang="es-CL" sz="1600" i="1" u="sng" dirty="0">
                <a:solidFill>
                  <a:srgbClr val="7030A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https://estadisticas.ssosorno.cl/lista_espera/le_sso.php</a:t>
            </a:r>
            <a:endParaRPr lang="es-CL" sz="1600" i="1" u="sng" dirty="0">
              <a:solidFill>
                <a:srgbClr val="7030A0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BE23395-F21D-B0D4-A002-437540A388B2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7119280-3176-CAE2-F313-61CEC56897E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85454" y="1135047"/>
            <a:ext cx="6234546" cy="3536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87330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2 Subtítulo">
            <a:extLst>
              <a:ext uri="{FF2B5EF4-FFF2-40B4-BE49-F238E27FC236}">
                <a16:creationId xmlns:a16="http://schemas.microsoft.com/office/drawing/2014/main" id="{D7C32885-0A85-89A3-B47C-D46201F2DD86}"/>
              </a:ext>
            </a:extLst>
          </p:cNvPr>
          <p:cNvSpPr txBox="1">
            <a:spLocks/>
          </p:cNvSpPr>
          <p:nvPr/>
        </p:nvSpPr>
        <p:spPr>
          <a:xfrm>
            <a:off x="1984521" y="122553"/>
            <a:ext cx="5022558" cy="396993"/>
          </a:xfrm>
          <a:prstGeom prst="rect">
            <a:avLst/>
          </a:prstGeom>
        </p:spPr>
        <p:txBody>
          <a:bodyPr>
            <a:normAutofit fontScale="92500" lnSpcReduction="10000"/>
          </a:bodyPr>
          <a:lstStyle>
            <a:lvl1pPr marL="284400" indent="-176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1pPr>
            <a:lvl2pPr marL="525600" indent="-14040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Lucida Grande"/>
              <a:buChar char="›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2pPr>
            <a:lvl3pPr marL="7848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80000"/>
              <a:buFont typeface="Lucida Grande"/>
              <a:buChar char="-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3pPr>
            <a:lvl4pPr marL="10980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60000"/>
              <a:buFont typeface="Courier New"/>
              <a:buChar char="o"/>
              <a:defRPr lang="es-ES_tradnl" sz="14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4pPr>
            <a:lvl5pPr marL="14112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70000"/>
              <a:buFont typeface="Arial"/>
              <a:buChar char="»"/>
              <a:defRPr lang="es-ES" sz="14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s-ES_tradnl" sz="2400" b="1" dirty="0">
                <a:solidFill>
                  <a:srgbClr val="0070C0"/>
                </a:solidFill>
              </a:rPr>
              <a:t>INGRESOS y EGRESOS en SIGTE 2.0</a:t>
            </a: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6ED56157-3F20-5678-9E1C-5B0B3A4AB6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581" y="519546"/>
            <a:ext cx="8652164" cy="4366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71050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4D47301F-80AE-2CD3-D74F-9C14D7D83CC8}"/>
              </a:ext>
            </a:extLst>
          </p:cNvPr>
          <p:cNvSpPr txBox="1"/>
          <p:nvPr/>
        </p:nvSpPr>
        <p:spPr>
          <a:xfrm>
            <a:off x="368863" y="4912669"/>
            <a:ext cx="2948243" cy="2308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900" b="1" dirty="0"/>
              <a:t>Fuente</a:t>
            </a:r>
            <a:r>
              <a:rPr lang="es-ES" sz="900" dirty="0"/>
              <a:t>: Reporte SIGTE sin Errores, corte 08-10-2026</a:t>
            </a:r>
            <a:endParaRPr lang="es-CL" sz="900" dirty="0"/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217A684F-E40F-9AE6-5DE0-4D10246FE529}"/>
              </a:ext>
            </a:extLst>
          </p:cNvPr>
          <p:cNvSpPr txBox="1"/>
          <p:nvPr/>
        </p:nvSpPr>
        <p:spPr>
          <a:xfrm>
            <a:off x="938633" y="4517860"/>
            <a:ext cx="726673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MX" sz="1200" b="1" dirty="0">
                <a:solidFill>
                  <a:srgbClr val="00B050"/>
                </a:solidFill>
              </a:rPr>
              <a:t>Recordar que el ingreso y egreso a SIGTE </a:t>
            </a:r>
            <a:r>
              <a:rPr lang="es-MX" sz="1200" b="1" u="sng" dirty="0">
                <a:solidFill>
                  <a:srgbClr val="00B050"/>
                </a:solidFill>
              </a:rPr>
              <a:t>debe</a:t>
            </a:r>
            <a:r>
              <a:rPr lang="es-MX" sz="1200" b="1" dirty="0">
                <a:solidFill>
                  <a:srgbClr val="00B050"/>
                </a:solidFill>
              </a:rPr>
              <a:t> ser antes de 10 días según Norma Técnica de LE</a:t>
            </a:r>
            <a:endParaRPr lang="es-CL" sz="1200" b="1" dirty="0">
              <a:solidFill>
                <a:srgbClr val="00B050"/>
              </a:solidFill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3BA404E1-2DB8-5A5C-645A-6569C2A89D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62" y="556723"/>
            <a:ext cx="8700655" cy="3661072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C7C34081-1185-7818-6723-11454D2A0D7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94249"/>
          <a:stretch>
            <a:fillRect/>
          </a:stretch>
        </p:blipFill>
        <p:spPr>
          <a:xfrm>
            <a:off x="304800" y="263685"/>
            <a:ext cx="8652164" cy="251132"/>
          </a:xfrm>
          <a:prstGeom prst="rect">
            <a:avLst/>
          </a:prstGeom>
        </p:spPr>
      </p:pic>
      <p:cxnSp>
        <p:nvCxnSpPr>
          <p:cNvPr id="14" name="Conector recto 13">
            <a:extLst>
              <a:ext uri="{FF2B5EF4-FFF2-40B4-BE49-F238E27FC236}">
                <a16:creationId xmlns:a16="http://schemas.microsoft.com/office/drawing/2014/main" id="{5B3E728C-A323-C3F3-4534-B0BE3284B38A}"/>
              </a:ext>
            </a:extLst>
          </p:cNvPr>
          <p:cNvCxnSpPr/>
          <p:nvPr/>
        </p:nvCxnSpPr>
        <p:spPr>
          <a:xfrm>
            <a:off x="270162" y="529565"/>
            <a:ext cx="868680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96497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9B9AE660-3890-80F0-429E-A0A56C7B981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AF3B06FB-F829-8A54-9323-ED0DFB01C46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-395141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F931D6C2-3493-0F86-F79D-3F7B538C9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23</a:t>
            </a:fld>
            <a:endParaRPr lang="es-ES"/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DC7697BC-DD00-D6EB-6A8A-6E31780FAA4C}"/>
              </a:ext>
            </a:extLst>
          </p:cNvPr>
          <p:cNvSpPr txBox="1">
            <a:spLocks/>
          </p:cNvSpPr>
          <p:nvPr/>
        </p:nvSpPr>
        <p:spPr>
          <a:xfrm>
            <a:off x="1909521" y="606891"/>
            <a:ext cx="5022558" cy="649029"/>
          </a:xfrm>
          <a:prstGeom prst="rect">
            <a:avLst/>
          </a:prstGeom>
        </p:spPr>
        <p:txBody>
          <a:bodyPr>
            <a:normAutofit/>
          </a:bodyPr>
          <a:lstStyle>
            <a:lvl1pPr marL="284400" indent="-176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1pPr>
            <a:lvl2pPr marL="525600" indent="-14040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Lucida Grande"/>
              <a:buChar char="›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2pPr>
            <a:lvl3pPr marL="7848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80000"/>
              <a:buFont typeface="Lucida Grande"/>
              <a:buChar char="-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3pPr>
            <a:lvl4pPr marL="10980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60000"/>
              <a:buFont typeface="Courier New"/>
              <a:buChar char="o"/>
              <a:defRPr lang="es-ES_tradnl" sz="14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4pPr>
            <a:lvl5pPr marL="14112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70000"/>
              <a:buFont typeface="Arial"/>
              <a:buChar char="»"/>
              <a:defRPr lang="es-ES" sz="14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s-ES_tradnl" sz="2400" b="1" dirty="0">
                <a:solidFill>
                  <a:srgbClr val="0070C0"/>
                </a:solidFill>
              </a:rPr>
              <a:t>PERCENTIL 90 </a:t>
            </a: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01FBFAD7-D84E-5548-E94B-9260B75B0C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7584" y="1558176"/>
            <a:ext cx="7234016" cy="2380224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3C404C6-16EA-4264-B254-C06D626ED8AC}"/>
              </a:ext>
            </a:extLst>
          </p:cNvPr>
          <p:cNvSpPr/>
          <p:nvPr/>
        </p:nvSpPr>
        <p:spPr>
          <a:xfrm>
            <a:off x="3794401" y="1468799"/>
            <a:ext cx="777599" cy="231120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5BBF2F80-C7F6-B0DC-82F7-3C861F782857}"/>
              </a:ext>
            </a:extLst>
          </p:cNvPr>
          <p:cNvSpPr/>
          <p:nvPr/>
        </p:nvSpPr>
        <p:spPr>
          <a:xfrm>
            <a:off x="5198400" y="1468799"/>
            <a:ext cx="827999" cy="2311201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6" name="Triángulo isósceles 15">
            <a:extLst>
              <a:ext uri="{FF2B5EF4-FFF2-40B4-BE49-F238E27FC236}">
                <a16:creationId xmlns:a16="http://schemas.microsoft.com/office/drawing/2014/main" id="{2A8EFEE4-783A-AC39-27A1-C82D34AC68AC}"/>
              </a:ext>
            </a:extLst>
          </p:cNvPr>
          <p:cNvSpPr/>
          <p:nvPr/>
        </p:nvSpPr>
        <p:spPr>
          <a:xfrm>
            <a:off x="5709600" y="2628000"/>
            <a:ext cx="421200" cy="2664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  <p:sp>
        <p:nvSpPr>
          <p:cNvPr id="18" name="Triángulo isósceles 17">
            <a:extLst>
              <a:ext uri="{FF2B5EF4-FFF2-40B4-BE49-F238E27FC236}">
                <a16:creationId xmlns:a16="http://schemas.microsoft.com/office/drawing/2014/main" id="{8A38DEF3-0905-7CB0-1397-7292E710EDF6}"/>
              </a:ext>
            </a:extLst>
          </p:cNvPr>
          <p:cNvSpPr/>
          <p:nvPr/>
        </p:nvSpPr>
        <p:spPr>
          <a:xfrm>
            <a:off x="5709600" y="1886400"/>
            <a:ext cx="421200" cy="266400"/>
          </a:xfrm>
          <a:prstGeom prst="triangl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/>
          </a:p>
        </p:txBody>
      </p:sp>
    </p:spTree>
    <p:extLst>
      <p:ext uri="{BB962C8B-B14F-4D97-AF65-F5344CB8AC3E}">
        <p14:creationId xmlns:p14="http://schemas.microsoft.com/office/powerpoint/2010/main" val="260849321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4">
          <a:extLst>
            <a:ext uri="{FF2B5EF4-FFF2-40B4-BE49-F238E27FC236}">
              <a16:creationId xmlns:a16="http://schemas.microsoft.com/office/drawing/2014/main" id="{64AFA8EB-8157-446D-A63B-8E45BC8B1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27" title="Fondo PPT-1.png">
            <a:extLst>
              <a:ext uri="{FF2B5EF4-FFF2-40B4-BE49-F238E27FC236}">
                <a16:creationId xmlns:a16="http://schemas.microsoft.com/office/drawing/2014/main" id="{A8F7B4A7-075C-20BB-77FD-BE0182B3BEF6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144000" cy="53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131316E4-9A43-8003-F268-BC7B497DD1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65504" y="4827559"/>
            <a:ext cx="2133600" cy="213547"/>
          </a:xfrm>
        </p:spPr>
        <p:txBody>
          <a:bodyPr>
            <a:normAutofit fontScale="25000" lnSpcReduction="20000"/>
          </a:bodyPr>
          <a:lstStyle/>
          <a:p>
            <a:fld id="{758EF458-5B7C-9F44-BB09-A6316498C081}" type="slidenum">
              <a:rPr lang="es-ES" smtClean="0"/>
              <a:pPr/>
              <a:t>24</a:t>
            </a:fld>
            <a:endParaRPr lang="es-ES"/>
          </a:p>
        </p:txBody>
      </p:sp>
      <p:sp>
        <p:nvSpPr>
          <p:cNvPr id="6" name="2 Subtítulo">
            <a:extLst>
              <a:ext uri="{FF2B5EF4-FFF2-40B4-BE49-F238E27FC236}">
                <a16:creationId xmlns:a16="http://schemas.microsoft.com/office/drawing/2014/main" id="{642374A6-A6F4-1F25-94E7-E3767DD2DF6B}"/>
              </a:ext>
            </a:extLst>
          </p:cNvPr>
          <p:cNvSpPr txBox="1">
            <a:spLocks/>
          </p:cNvSpPr>
          <p:nvPr/>
        </p:nvSpPr>
        <p:spPr>
          <a:xfrm>
            <a:off x="-538479" y="288150"/>
            <a:ext cx="5022558" cy="649029"/>
          </a:xfrm>
          <a:prstGeom prst="rect">
            <a:avLst/>
          </a:prstGeom>
        </p:spPr>
        <p:txBody>
          <a:bodyPr>
            <a:normAutofit/>
          </a:bodyPr>
          <a:lstStyle>
            <a:lvl1pPr marL="284400" indent="-176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1pPr>
            <a:lvl2pPr marL="525600" indent="-140400" algn="l" defTabSz="457200" rtl="0" eaLnBrk="1" latinLnBrk="0" hangingPunct="1">
              <a:lnSpc>
                <a:spcPct val="100000"/>
              </a:lnSpc>
              <a:spcBef>
                <a:spcPts val="600"/>
              </a:spcBef>
              <a:buSzPct val="80000"/>
              <a:buFont typeface="Lucida Grande"/>
              <a:buChar char="›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2pPr>
            <a:lvl3pPr marL="7848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80000"/>
              <a:buFont typeface="Lucida Grande"/>
              <a:buChar char="-"/>
              <a:defRPr sz="1600" kern="120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3pPr>
            <a:lvl4pPr marL="10980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60000"/>
              <a:buFont typeface="Courier New"/>
              <a:buChar char="o"/>
              <a:defRPr lang="es-ES_tradnl" sz="1400" kern="1200" dirty="0" smtClean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4pPr>
            <a:lvl5pPr marL="1411200" indent="-158400" algn="l" defTabSz="457200" rtl="0" eaLnBrk="1" latinLnBrk="0" hangingPunct="1">
              <a:lnSpc>
                <a:spcPct val="100000"/>
              </a:lnSpc>
              <a:spcBef>
                <a:spcPct val="20000"/>
              </a:spcBef>
              <a:buSzPct val="70000"/>
              <a:buFont typeface="Arial"/>
              <a:buChar char="»"/>
              <a:defRPr lang="es-ES" sz="1400" kern="1200" dirty="0">
                <a:solidFill>
                  <a:schemeClr val="tx1">
                    <a:lumMod val="90000"/>
                    <a:lumOff val="10000"/>
                  </a:schemeClr>
                </a:solidFill>
                <a:latin typeface="Cambria"/>
                <a:ea typeface="+mn-ea"/>
                <a:cs typeface="Cambria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08000" indent="0" algn="ctr">
              <a:buNone/>
            </a:pPr>
            <a:r>
              <a:rPr lang="es-ES_tradnl" sz="2400" b="1" dirty="0">
                <a:solidFill>
                  <a:srgbClr val="0070C0"/>
                </a:solidFill>
              </a:rPr>
              <a:t>PERCENTIL 90 </a:t>
            </a: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023E02A-8C0B-1BF5-0A47-65EDB142D3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2800" y="937178"/>
            <a:ext cx="6098887" cy="3994821"/>
          </a:xfrm>
          <a:prstGeom prst="rect">
            <a:avLst/>
          </a:prstGeom>
        </p:spPr>
      </p:pic>
      <p:sp>
        <p:nvSpPr>
          <p:cNvPr id="7" name="Rectángulo 6">
            <a:extLst>
              <a:ext uri="{FF2B5EF4-FFF2-40B4-BE49-F238E27FC236}">
                <a16:creationId xmlns:a16="http://schemas.microsoft.com/office/drawing/2014/main" id="{3C6694E9-8F7F-4A34-B140-740074F38F9B}"/>
              </a:ext>
            </a:extLst>
          </p:cNvPr>
          <p:cNvSpPr/>
          <p:nvPr/>
        </p:nvSpPr>
        <p:spPr>
          <a:xfrm>
            <a:off x="3801600" y="887193"/>
            <a:ext cx="770400" cy="3940366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9" name="Rectángulo 8">
            <a:extLst>
              <a:ext uri="{FF2B5EF4-FFF2-40B4-BE49-F238E27FC236}">
                <a16:creationId xmlns:a16="http://schemas.microsoft.com/office/drawing/2014/main" id="{FB5A7337-176C-9224-1845-A00F924E61CB}"/>
              </a:ext>
            </a:extLst>
          </p:cNvPr>
          <p:cNvSpPr/>
          <p:nvPr/>
        </p:nvSpPr>
        <p:spPr>
          <a:xfrm>
            <a:off x="5022558" y="876139"/>
            <a:ext cx="694242" cy="3940365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id="{0F912915-FE09-6FE0-01C1-71578B842828}"/>
              </a:ext>
            </a:extLst>
          </p:cNvPr>
          <p:cNvSpPr/>
          <p:nvPr/>
        </p:nvSpPr>
        <p:spPr>
          <a:xfrm rot="16200000">
            <a:off x="3872921" y="1476679"/>
            <a:ext cx="138646" cy="609888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  <p:sp>
        <p:nvSpPr>
          <p:cNvPr id="14" name="Rectángulo 13">
            <a:extLst>
              <a:ext uri="{FF2B5EF4-FFF2-40B4-BE49-F238E27FC236}">
                <a16:creationId xmlns:a16="http://schemas.microsoft.com/office/drawing/2014/main" id="{BF0BE025-C3FD-9FC2-FAD7-113E701FADAA}"/>
              </a:ext>
            </a:extLst>
          </p:cNvPr>
          <p:cNvSpPr/>
          <p:nvPr/>
        </p:nvSpPr>
        <p:spPr>
          <a:xfrm rot="16200000">
            <a:off x="3872920" y="736279"/>
            <a:ext cx="138646" cy="6098888"/>
          </a:xfrm>
          <a:prstGeom prst="rect">
            <a:avLst/>
          </a:prstGeom>
          <a:noFill/>
          <a:ln w="28575">
            <a:solidFill>
              <a:srgbClr val="FF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L" sz="1350"/>
          </a:p>
        </p:txBody>
      </p:sp>
    </p:spTree>
    <p:extLst>
      <p:ext uri="{BB962C8B-B14F-4D97-AF65-F5344CB8AC3E}">
        <p14:creationId xmlns:p14="http://schemas.microsoft.com/office/powerpoint/2010/main" val="18771902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08205CB6-408E-C849-BFEE-EAE5D2049B6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B5F2FD1F-1AD5-5148-A2C7-01E79E450B9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4125" y="1731332"/>
            <a:ext cx="3799358" cy="168083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765</TotalTime>
  <Words>603</Words>
  <Application>Microsoft Office PowerPoint</Application>
  <PresentationFormat>Presentación en pantalla (16:9)</PresentationFormat>
  <Paragraphs>145</Paragraphs>
  <Slides>25</Slides>
  <Notes>23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25</vt:i4>
      </vt:variant>
    </vt:vector>
  </HeadingPairs>
  <TitlesOfParts>
    <vt:vector size="31" baseType="lpstr">
      <vt:lpstr>Arial</vt:lpstr>
      <vt:lpstr>Calibri</vt:lpstr>
      <vt:lpstr>Cambria</vt:lpstr>
      <vt:lpstr>Verdana</vt:lpstr>
      <vt:lpstr>Simple Light</vt:lpstr>
      <vt:lpstr>Simple Light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Evolución Listas de Espera</vt:lpstr>
      <vt:lpstr>Presentación de PowerPoint</vt:lpstr>
      <vt:lpstr>Observaciones SIGTE 2.0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Lenovo</dc:creator>
  <cp:lastModifiedBy>Franco Fuentes Gutiérrez</cp:lastModifiedBy>
  <cp:revision>30</cp:revision>
  <dcterms:modified xsi:type="dcterms:W3CDTF">2026-10-09T12:39:45Z</dcterms:modified>
</cp:coreProperties>
</file>